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1" r:id="rId3"/>
    <p:sldId id="262" r:id="rId4"/>
    <p:sldId id="269" r:id="rId5"/>
    <p:sldId id="258" r:id="rId6"/>
    <p:sldId id="257" r:id="rId7"/>
    <p:sldId id="268" r:id="rId8"/>
    <p:sldId id="267" r:id="rId9"/>
    <p:sldId id="270" r:id="rId10"/>
    <p:sldId id="266" r:id="rId11"/>
    <p:sldId id="271" r:id="rId12"/>
    <p:sldId id="272" r:id="rId13"/>
    <p:sldId id="263" r:id="rId14"/>
    <p:sldId id="264" r:id="rId15"/>
    <p:sldId id="273"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1E0B"/>
    <a:srgbClr val="0094C8"/>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943" autoAdjust="0"/>
  </p:normalViewPr>
  <p:slideViewPr>
    <p:cSldViewPr>
      <p:cViewPr varScale="1">
        <p:scale>
          <a:sx n="142" d="100"/>
          <a:sy n="142" d="100"/>
        </p:scale>
        <p:origin x="-648"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F4BF01-3660-4A85-8EC3-54DF7E0CE381}" type="datetimeFigureOut">
              <a:rPr lang="en-US" smtClean="0"/>
              <a:t>6/25/2014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B7CFEB-B100-439F-A730-E467729FC18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81000" y="685800"/>
            <a:ext cx="6096000" cy="3429000"/>
          </a:xfrm>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F2A260-8DD4-48C7-9C26-6F6E4DA0F999}"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CBA2C3-426E-4FB8-8DBD-7416831E709C}"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893F59-096A-4130-BB37-F3DEBD2FF2BD}"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CA0C42-6C34-4538-BBAB-31EEC57AD38D}"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7A214E-71CD-4074-9F14-89C98E3533A2}" type="datetime1">
              <a:rPr lang="en-US" smtClean="0"/>
              <a:t>6/25/2014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135F46-E433-468A-AADA-D29889461365}"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D15875-B583-478F-9AFD-6527BD7CEC1B}" type="datetime1">
              <a:rPr lang="en-US" smtClean="0"/>
              <a:t>6/25/2014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0D7A15-62EF-49F7-8775-FE0543A288E7}" type="datetime1">
              <a:rPr lang="en-US" smtClean="0"/>
              <a:t>6/25/2014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B3B22-E743-416C-8D6E-BCD599716E65}" type="datetime1">
              <a:rPr lang="en-US" smtClean="0"/>
              <a:t>6/25/2014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E61D5B-EF36-4F42-9F2C-7B494C690FB7}"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E084D1-475A-4FC7-93AC-3135315068D7}" type="datetime1">
              <a:rPr lang="en-US" smtClean="0"/>
              <a:t>6/25/2014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C492D0-D6D1-49F7-9DD4-AE950335F77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8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1014242-9CAB-4F5C-AF5F-D2FD544AEAC9}" type="datetime1">
              <a:rPr lang="en-US" smtClean="0"/>
              <a:t>6/25/2014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8C492D0-D6D1-49F7-9DD4-AE950335F77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eyates\Desktop\cleared%20thumb%20drive\Newton%20Introduction%20PowerPoint%20022813\surveyormute.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97819"/>
            <a:ext cx="9144000" cy="1102519"/>
          </a:xfrm>
        </p:spPr>
        <p:txBody>
          <a:bodyPr>
            <a:normAutofit fontScale="90000"/>
          </a:bodyPr>
          <a:lstStyle/>
          <a:p>
            <a:r>
              <a:rPr lang="en-US" dirty="0" smtClean="0">
                <a:solidFill>
                  <a:srgbClr val="00B0F0"/>
                </a:solidFill>
                <a:latin typeface="Century Gothic" pitchFamily="34" charset="0"/>
              </a:rPr>
              <a:t>Delivering Advanced </a:t>
            </a:r>
            <a:br>
              <a:rPr lang="en-US" dirty="0" smtClean="0">
                <a:solidFill>
                  <a:srgbClr val="00B0F0"/>
                </a:solidFill>
                <a:latin typeface="Century Gothic" pitchFamily="34" charset="0"/>
              </a:rPr>
            </a:br>
            <a:r>
              <a:rPr lang="en-US" dirty="0" smtClean="0">
                <a:solidFill>
                  <a:srgbClr val="00B0F0"/>
                </a:solidFill>
                <a:latin typeface="Century Gothic" pitchFamily="34" charset="0"/>
              </a:rPr>
              <a:t>Inspection Solutions</a:t>
            </a:r>
            <a:endParaRPr lang="en-US" dirty="0">
              <a:solidFill>
                <a:srgbClr val="00B0F0"/>
              </a:solidFill>
              <a:latin typeface="Century Gothic" pitchFamily="34" charset="0"/>
            </a:endParaRPr>
          </a:p>
        </p:txBody>
      </p:sp>
      <p:pic>
        <p:nvPicPr>
          <p:cNvPr id="4" name="Picture 3" descr="NRL lower res logo.jpg"/>
          <p:cNvPicPr>
            <a:picLocks noChangeAspect="1"/>
          </p:cNvPicPr>
          <p:nvPr/>
        </p:nvPicPr>
        <p:blipFill>
          <a:blip r:embed="rId2" cstate="print"/>
          <a:stretch>
            <a:fillRect/>
          </a:stretch>
        </p:blipFill>
        <p:spPr>
          <a:xfrm>
            <a:off x="2057401" y="628650"/>
            <a:ext cx="5180471" cy="973137"/>
          </a:xfrm>
          <a:prstGeom prst="rect">
            <a:avLst/>
          </a:prstGeom>
        </p:spPr>
      </p:pic>
      <p:pic>
        <p:nvPicPr>
          <p:cNvPr id="6" name="Picture 5" descr="surveyor-no-background.png"/>
          <p:cNvPicPr>
            <a:picLocks noChangeAspect="1"/>
          </p:cNvPicPr>
          <p:nvPr/>
        </p:nvPicPr>
        <p:blipFill>
          <a:blip r:embed="rId3" cstate="print"/>
          <a:stretch>
            <a:fillRect/>
          </a:stretch>
        </p:blipFill>
        <p:spPr>
          <a:xfrm>
            <a:off x="2362200" y="2743200"/>
            <a:ext cx="3600450" cy="1771650"/>
          </a:xfrm>
          <a:prstGeom prst="rect">
            <a:avLst/>
          </a:prstGeom>
        </p:spPr>
      </p:pic>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B0F0"/>
                </a:solidFill>
                <a:latin typeface="Century Gothic" pitchFamily="34" charset="0"/>
              </a:rPr>
              <a:t>Data Output</a:t>
            </a:r>
            <a:endParaRPr lang="en-US" sz="4000" dirty="0">
              <a:solidFill>
                <a:srgbClr val="00B0F0"/>
              </a:solidFill>
              <a:latin typeface="Century Gothic" pitchFamily="34" charset="0"/>
            </a:endParaRPr>
          </a:p>
        </p:txBody>
      </p:sp>
      <p:pic>
        <p:nvPicPr>
          <p:cNvPr id="4" name="Picture 7" descr="sample scan2"/>
          <p:cNvPicPr>
            <a:picLocks noGrp="1" noChangeAspect="1" noChangeArrowheads="1"/>
          </p:cNvPicPr>
          <p:nvPr>
            <p:ph idx="1"/>
          </p:nvPr>
        </p:nvPicPr>
        <p:blipFill>
          <a:blip r:embed="rId2" cstate="print"/>
          <a:srcRect/>
          <a:stretch>
            <a:fillRect/>
          </a:stretch>
        </p:blipFill>
        <p:spPr>
          <a:xfrm>
            <a:off x="914401" y="1028700"/>
            <a:ext cx="7298029" cy="2857500"/>
          </a:xfrm>
        </p:spPr>
      </p:pic>
      <p:sp>
        <p:nvSpPr>
          <p:cNvPr id="6" name="TextBox 5"/>
          <p:cNvSpPr txBox="1"/>
          <p:nvPr/>
        </p:nvSpPr>
        <p:spPr>
          <a:xfrm>
            <a:off x="914400" y="4057650"/>
            <a:ext cx="7315200" cy="338554"/>
          </a:xfrm>
          <a:prstGeom prst="rect">
            <a:avLst/>
          </a:prstGeom>
          <a:noFill/>
        </p:spPr>
        <p:txBody>
          <a:bodyPr wrap="square" rtlCol="0">
            <a:spAutoFit/>
          </a:bodyPr>
          <a:lstStyle/>
          <a:p>
            <a:pPr algn="ctr"/>
            <a:r>
              <a:rPr lang="en-US" sz="1600" dirty="0" smtClean="0">
                <a:latin typeface="Century Gothic" pitchFamily="34" charset="0"/>
              </a:rPr>
              <a:t>Identify pitting and surface abnormalities directly in the data output </a:t>
            </a:r>
            <a:endParaRPr lang="en-US" sz="1600" dirty="0">
              <a:latin typeface="Century Gothic" pitchFamily="34" charset="0"/>
            </a:endParaRPr>
          </a:p>
        </p:txBody>
      </p:sp>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solidFill>
                  <a:srgbClr val="00B0F0"/>
                </a:solidFill>
                <a:latin typeface="Century Gothic" pitchFamily="34" charset="0"/>
              </a:rPr>
              <a:t>Similar Deployments: </a:t>
            </a:r>
            <a:br>
              <a:rPr lang="en-US" sz="4000" dirty="0" smtClean="0">
                <a:solidFill>
                  <a:srgbClr val="00B0F0"/>
                </a:solidFill>
                <a:latin typeface="Century Gothic" pitchFamily="34" charset="0"/>
              </a:rPr>
            </a:br>
            <a:r>
              <a:rPr lang="en-US" sz="4000" dirty="0" smtClean="0">
                <a:solidFill>
                  <a:srgbClr val="00B0F0"/>
                </a:solidFill>
                <a:latin typeface="Century Gothic" pitchFamily="34" charset="0"/>
              </a:rPr>
              <a:t>Inspector </a:t>
            </a:r>
            <a:r>
              <a:rPr lang="en-US" sz="4000" dirty="0" smtClean="0">
                <a:solidFill>
                  <a:srgbClr val="00B0F0"/>
                </a:solidFill>
                <a:latin typeface="Century Gothic" pitchFamily="34" charset="0"/>
              </a:rPr>
              <a:t>Robot</a:t>
            </a:r>
            <a:endParaRPr lang="en-US" sz="4000" dirty="0">
              <a:solidFill>
                <a:srgbClr val="00B0F0"/>
              </a:solidFill>
              <a:latin typeface="Century Gothic" pitchFamily="34" charset="0"/>
            </a:endParaRPr>
          </a:p>
        </p:txBody>
      </p:sp>
      <p:sp>
        <p:nvSpPr>
          <p:cNvPr id="7" name="TextBox 6"/>
          <p:cNvSpPr txBox="1"/>
          <p:nvPr/>
        </p:nvSpPr>
        <p:spPr>
          <a:xfrm>
            <a:off x="685800" y="1200150"/>
            <a:ext cx="3896497" cy="2862322"/>
          </a:xfrm>
          <a:prstGeom prst="rect">
            <a:avLst/>
          </a:prstGeom>
          <a:noFill/>
        </p:spPr>
        <p:txBody>
          <a:bodyPr wrap="square" rtlCol="0">
            <a:spAutoFit/>
          </a:bodyPr>
          <a:lstStyle/>
          <a:p>
            <a:r>
              <a:rPr lang="en-US" sz="2000" dirty="0" smtClean="0">
                <a:latin typeface="Century Gothic" pitchFamily="34" charset="0"/>
                <a:cs typeface="Arial" pitchFamily="34" charset="0"/>
              </a:rPr>
              <a:t>Underwater robotic platform onto which operators can attach, convey and precisely position on a variety of measuring instruments or repair tools that are used in the evaluation and maintenance of liquid storage tank floors.</a:t>
            </a:r>
            <a:endParaRPr lang="en-US" sz="2000" dirty="0">
              <a:latin typeface="Century Gothic" pitchFamily="34" charset="0"/>
              <a:cs typeface="Arial" pitchFamily="34" charset="0"/>
            </a:endParaRPr>
          </a:p>
        </p:txBody>
      </p:sp>
      <p:pic>
        <p:nvPicPr>
          <p:cNvPr id="9" name="Picture 8" descr="Inspector.png"/>
          <p:cNvPicPr>
            <a:picLocks noChangeAspect="1"/>
          </p:cNvPicPr>
          <p:nvPr/>
        </p:nvPicPr>
        <p:blipFill>
          <a:blip r:embed="rId2" cstate="print"/>
          <a:stretch>
            <a:fillRect/>
          </a:stretch>
        </p:blipFill>
        <p:spPr>
          <a:xfrm>
            <a:off x="5334001" y="1143000"/>
            <a:ext cx="2985497" cy="3600450"/>
          </a:xfrm>
          <a:prstGeom prst="rect">
            <a:avLst/>
          </a:prstGeom>
        </p:spPr>
      </p:pic>
      <p:sp>
        <p:nvSpPr>
          <p:cNvPr id="10" name="Footer Placeholder 9"/>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Inspector Robot</a:t>
            </a:r>
            <a:endParaRPr lang="en-US" dirty="0">
              <a:solidFill>
                <a:srgbClr val="00B0F0"/>
              </a:solidFill>
            </a:endParaRPr>
          </a:p>
        </p:txBody>
      </p:sp>
      <p:pic>
        <p:nvPicPr>
          <p:cNvPr id="6" name="Picture 3" descr="\\STORAGE\CompanyShare\Sales and Marketing\MARKETING\5_NEWTON ROBOTICS\Inspection Robot\Completed Tank Robot Photos\IMG_4525.jpg"/>
          <p:cNvPicPr>
            <a:picLocks noChangeAspect="1" noChangeArrowheads="1"/>
          </p:cNvPicPr>
          <p:nvPr/>
        </p:nvPicPr>
        <p:blipFill>
          <a:blip r:embed="rId2" cstate="print"/>
          <a:srcRect/>
          <a:stretch>
            <a:fillRect/>
          </a:stretch>
        </p:blipFill>
        <p:spPr bwMode="auto">
          <a:xfrm>
            <a:off x="4953001" y="1771650"/>
            <a:ext cx="3841579" cy="2160889"/>
          </a:xfrm>
          <a:prstGeom prst="rect">
            <a:avLst/>
          </a:prstGeom>
          <a:noFill/>
        </p:spPr>
      </p:pic>
      <p:sp>
        <p:nvSpPr>
          <p:cNvPr id="7" name="TextBox 6"/>
          <p:cNvSpPr txBox="1"/>
          <p:nvPr/>
        </p:nvSpPr>
        <p:spPr>
          <a:xfrm>
            <a:off x="304800" y="1028700"/>
            <a:ext cx="4662616" cy="3754874"/>
          </a:xfrm>
          <a:prstGeom prst="rect">
            <a:avLst/>
          </a:prstGeom>
          <a:noFill/>
        </p:spPr>
        <p:txBody>
          <a:bodyPr wrap="square" rtlCol="0">
            <a:spAutoFit/>
          </a:bodyPr>
          <a:lstStyle/>
          <a:p>
            <a:pPr>
              <a:buFont typeface="Arial" pitchFamily="34" charset="0"/>
              <a:buChar char="•"/>
            </a:pPr>
            <a:r>
              <a:rPr lang="en-US" sz="1400" dirty="0" smtClean="0">
                <a:latin typeface="Century Gothic" pitchFamily="34" charset="0"/>
                <a:cs typeface="Arial" pitchFamily="34" charset="0"/>
              </a:rPr>
              <a:t>Combines multiple inspection technologies</a:t>
            </a:r>
          </a:p>
          <a:p>
            <a:pPr lvl="1">
              <a:buFont typeface="Arial" pitchFamily="34" charset="0"/>
              <a:buChar char="•"/>
            </a:pPr>
            <a:r>
              <a:rPr lang="en-US" sz="1400" dirty="0" smtClean="0">
                <a:latin typeface="Century Gothic" pitchFamily="34" charset="0"/>
                <a:cs typeface="Arial" pitchFamily="34" charset="0"/>
              </a:rPr>
              <a:t>Optical</a:t>
            </a:r>
          </a:p>
          <a:p>
            <a:pPr lvl="1">
              <a:buFont typeface="Arial" pitchFamily="34" charset="0"/>
              <a:buChar char="•"/>
            </a:pPr>
            <a:r>
              <a:rPr lang="en-US" sz="1400" dirty="0" smtClean="0">
                <a:latin typeface="Century Gothic" pitchFamily="34" charset="0"/>
                <a:cs typeface="Arial" pitchFamily="34" charset="0"/>
              </a:rPr>
              <a:t>Eddy Current</a:t>
            </a:r>
          </a:p>
          <a:p>
            <a:pPr lvl="1">
              <a:buFont typeface="Arial" pitchFamily="34" charset="0"/>
              <a:buChar char="•"/>
            </a:pPr>
            <a:r>
              <a:rPr lang="en-US" sz="1400" dirty="0" smtClean="0">
                <a:latin typeface="Century Gothic" pitchFamily="34" charset="0"/>
                <a:cs typeface="Arial" pitchFamily="34" charset="0"/>
              </a:rPr>
              <a:t>Ultrasonic</a:t>
            </a:r>
          </a:p>
          <a:p>
            <a:pPr lvl="1">
              <a:buFont typeface="Arial" pitchFamily="34" charset="0"/>
              <a:buChar char="•"/>
            </a:pPr>
            <a:r>
              <a:rPr lang="en-US" sz="1400" dirty="0" smtClean="0">
                <a:latin typeface="Century Gothic" pitchFamily="34" charset="0"/>
                <a:cs typeface="Arial" pitchFamily="34" charset="0"/>
              </a:rPr>
              <a:t>Laser Scanning</a:t>
            </a:r>
          </a:p>
          <a:p>
            <a:pPr>
              <a:buFont typeface="Arial" pitchFamily="34" charset="0"/>
              <a:buChar char="•"/>
            </a:pPr>
            <a:r>
              <a:rPr lang="en-US" sz="1400" dirty="0" smtClean="0">
                <a:latin typeface="Century Gothic" pitchFamily="34" charset="0"/>
                <a:cs typeface="Arial" pitchFamily="34" charset="0"/>
              </a:rPr>
              <a:t>Precision Navigation-Locates damaged areas and returns to that location within 3.25 mm (1/8”) with overhead precision navigation system</a:t>
            </a:r>
          </a:p>
          <a:p>
            <a:pPr>
              <a:buFont typeface="Arial" pitchFamily="34" charset="0"/>
              <a:buChar char="•"/>
            </a:pPr>
            <a:r>
              <a:rPr lang="en-US" sz="1400" dirty="0" smtClean="0">
                <a:latin typeface="Century Gothic" pitchFamily="34" charset="0"/>
                <a:cs typeface="Arial" pitchFamily="34" charset="0"/>
              </a:rPr>
              <a:t>Maps all damaged areas to either a tank wide map, a plate wide map or both</a:t>
            </a:r>
          </a:p>
          <a:p>
            <a:r>
              <a:rPr lang="en-US" sz="1400" dirty="0" smtClean="0">
                <a:latin typeface="Century Gothic" pitchFamily="34" charset="0"/>
                <a:cs typeface="Arial" pitchFamily="34" charset="0"/>
              </a:rPr>
              <a:t>• Highly maneuverable four-wheel steering</a:t>
            </a:r>
          </a:p>
          <a:p>
            <a:r>
              <a:rPr lang="en-US" sz="1400" dirty="0" smtClean="0">
                <a:latin typeface="Century Gothic" pitchFamily="34" charset="0"/>
                <a:cs typeface="Arial" pitchFamily="34" charset="0"/>
              </a:rPr>
              <a:t>• Four wheel independent drive motor system</a:t>
            </a:r>
          </a:p>
          <a:p>
            <a:r>
              <a:rPr lang="en-US" sz="1400" dirty="0" smtClean="0">
                <a:latin typeface="Century Gothic" pitchFamily="34" charset="0"/>
                <a:cs typeface="Arial" pitchFamily="34" charset="0"/>
              </a:rPr>
              <a:t>• On-board downward-facing 3D laser scanner</a:t>
            </a:r>
          </a:p>
          <a:p>
            <a:r>
              <a:rPr lang="en-US" sz="1400" dirty="0" smtClean="0">
                <a:latin typeface="Century Gothic" pitchFamily="34" charset="0"/>
                <a:cs typeface="Arial" pitchFamily="34" charset="0"/>
              </a:rPr>
              <a:t>• Split chassis design provides constant all-wheel contact</a:t>
            </a:r>
          </a:p>
          <a:p>
            <a:r>
              <a:rPr lang="en-US" sz="1400" dirty="0" smtClean="0">
                <a:latin typeface="Century Gothic" pitchFamily="34" charset="0"/>
                <a:cs typeface="Arial" pitchFamily="34" charset="0"/>
              </a:rPr>
              <a:t>• Laser range finders on all four side for precise positioning</a:t>
            </a:r>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0" y="759619"/>
            <a:ext cx="9144000" cy="438150"/>
          </a:xfrm>
        </p:spPr>
        <p:txBody>
          <a:bodyPr anchor="ctr">
            <a:normAutofit fontScale="90000"/>
          </a:bodyPr>
          <a:lstStyle/>
          <a:p>
            <a:pPr eaLnBrk="1" fontAlgn="auto" hangingPunct="1">
              <a:spcAft>
                <a:spcPts val="0"/>
              </a:spcAft>
              <a:defRPr/>
            </a:pPr>
            <a:r>
              <a:rPr lang="en-US" dirty="0" smtClean="0"/>
              <a:t> </a:t>
            </a:r>
          </a:p>
        </p:txBody>
      </p:sp>
      <p:sp>
        <p:nvSpPr>
          <p:cNvPr id="3" name="Content Placeholder 2"/>
          <p:cNvSpPr>
            <a:spLocks noGrp="1"/>
          </p:cNvSpPr>
          <p:nvPr>
            <p:ph idx="1"/>
          </p:nvPr>
        </p:nvSpPr>
        <p:spPr>
          <a:xfrm>
            <a:off x="914400" y="1028700"/>
            <a:ext cx="7315200" cy="3431381"/>
          </a:xfrm>
        </p:spPr>
        <p:txBody>
          <a:bodyPr anchor="ctr">
            <a:normAutofit fontScale="92500" lnSpcReduction="20000"/>
          </a:bodyPr>
          <a:lstStyle/>
          <a:p>
            <a:pPr algn="ctr">
              <a:buFont typeface="Wingdings 2" pitchFamily="18" charset="2"/>
              <a:buNone/>
              <a:defRPr/>
            </a:pPr>
            <a:r>
              <a:rPr lang="en-US" sz="3600" dirty="0" smtClean="0">
                <a:solidFill>
                  <a:srgbClr val="00B0F0"/>
                </a:solidFill>
                <a:latin typeface="Century Gothic" pitchFamily="34" charset="0"/>
              </a:rPr>
              <a:t>Newton specializes in </a:t>
            </a:r>
          </a:p>
          <a:p>
            <a:pPr algn="ctr">
              <a:buFont typeface="Wingdings 2" pitchFamily="18" charset="2"/>
              <a:buNone/>
              <a:defRPr/>
            </a:pPr>
            <a:r>
              <a:rPr lang="en-US" sz="3600" dirty="0" smtClean="0">
                <a:solidFill>
                  <a:srgbClr val="00B0F0"/>
                </a:solidFill>
                <a:latin typeface="Century Gothic" pitchFamily="34" charset="0"/>
              </a:rPr>
              <a:t>the combination of </a:t>
            </a:r>
          </a:p>
          <a:p>
            <a:pPr algn="ctr">
              <a:buFont typeface="Wingdings 2" pitchFamily="18" charset="2"/>
              <a:buNone/>
              <a:defRPr/>
            </a:pPr>
            <a:r>
              <a:rPr lang="en-US" sz="3600" dirty="0" smtClean="0">
                <a:solidFill>
                  <a:srgbClr val="00B0F0"/>
                </a:solidFill>
                <a:latin typeface="Century Gothic" pitchFamily="34" charset="0"/>
              </a:rPr>
              <a:t>machine vision and robotics,</a:t>
            </a:r>
          </a:p>
          <a:p>
            <a:pPr algn="ctr">
              <a:buFont typeface="Wingdings 2" pitchFamily="18" charset="2"/>
              <a:buNone/>
              <a:defRPr/>
            </a:pPr>
            <a:r>
              <a:rPr lang="en-US" sz="3600" dirty="0" smtClean="0">
                <a:solidFill>
                  <a:srgbClr val="00B0F0"/>
                </a:solidFill>
                <a:latin typeface="Century Gothic" pitchFamily="34" charset="0"/>
              </a:rPr>
              <a:t>designing and manufacturing </a:t>
            </a:r>
          </a:p>
          <a:p>
            <a:pPr algn="ctr">
              <a:buFont typeface="Wingdings 2" pitchFamily="18" charset="2"/>
              <a:buNone/>
              <a:defRPr/>
            </a:pPr>
            <a:r>
              <a:rPr lang="en-US" sz="3600" dirty="0" smtClean="0">
                <a:solidFill>
                  <a:srgbClr val="00B0F0"/>
                </a:solidFill>
                <a:latin typeface="Century Gothic" pitchFamily="34" charset="0"/>
              </a:rPr>
              <a:t>machines that can see </a:t>
            </a:r>
          </a:p>
          <a:p>
            <a:pPr algn="ctr">
              <a:buFont typeface="Wingdings 2" pitchFamily="18" charset="2"/>
              <a:buNone/>
              <a:defRPr/>
            </a:pPr>
            <a:r>
              <a:rPr lang="en-US" sz="3600" dirty="0" smtClean="0">
                <a:solidFill>
                  <a:srgbClr val="00B0F0"/>
                </a:solidFill>
                <a:latin typeface="Century Gothic" pitchFamily="34" charset="0"/>
              </a:rPr>
              <a:t>and make decisions </a:t>
            </a:r>
            <a:r>
              <a:rPr lang="en-US" sz="3200" dirty="0" smtClean="0"/>
              <a:t/>
            </a:r>
            <a:br>
              <a:rPr lang="en-US" sz="3200" dirty="0" smtClean="0"/>
            </a:br>
            <a:endParaRPr lang="en-US" sz="3200" dirty="0"/>
          </a:p>
        </p:txBody>
      </p:sp>
      <p:sp>
        <p:nvSpPr>
          <p:cNvPr id="4" name="Footer Placeholder 3"/>
          <p:cNvSpPr>
            <a:spLocks noGrp="1"/>
          </p:cNvSpPr>
          <p:nvPr>
            <p:ph type="ftr" sz="quarter" idx="11"/>
          </p:nvPr>
        </p:nvSpPr>
        <p:spPr/>
        <p:txBody>
          <a:bodyPr/>
          <a:lstStyle/>
          <a:p>
            <a:endParaRPr lang="en-US" dirty="0"/>
          </a:p>
        </p:txBody>
      </p:sp>
      <p:pic>
        <p:nvPicPr>
          <p:cNvPr id="5" name="Picture 4" descr="NRL lower res logo.jpg"/>
          <p:cNvPicPr>
            <a:picLocks noChangeAspect="1"/>
          </p:cNvPicPr>
          <p:nvPr/>
        </p:nvPicPr>
        <p:blipFill>
          <a:blip r:embed="rId3" cstate="print"/>
          <a:stretch>
            <a:fillRect/>
          </a:stretch>
        </p:blipFill>
        <p:spPr>
          <a:xfrm>
            <a:off x="4038600" y="4800601"/>
            <a:ext cx="914400" cy="17176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smtClean="0">
                <a:solidFill>
                  <a:srgbClr val="00B0F0"/>
                </a:solidFill>
                <a:latin typeface="Century Gothic" pitchFamily="34" charset="0"/>
              </a:rPr>
              <a:t>History of Newton Labs</a:t>
            </a:r>
            <a:endParaRPr lang="en-US" sz="4000" dirty="0">
              <a:solidFill>
                <a:srgbClr val="00B0F0"/>
              </a:solidFill>
              <a:latin typeface="Century Gothic" pitchFamily="34" charset="0"/>
            </a:endParaRPr>
          </a:p>
        </p:txBody>
      </p:sp>
      <p:sp>
        <p:nvSpPr>
          <p:cNvPr id="6" name="Content Placeholder 5"/>
          <p:cNvSpPr>
            <a:spLocks noGrp="1"/>
          </p:cNvSpPr>
          <p:nvPr>
            <p:ph idx="1"/>
          </p:nvPr>
        </p:nvSpPr>
        <p:spPr/>
        <p:txBody>
          <a:bodyPr>
            <a:normAutofit fontScale="55000" lnSpcReduction="20000"/>
          </a:bodyPr>
          <a:lstStyle/>
          <a:p>
            <a:r>
              <a:rPr lang="en-US" dirty="0" smtClean="0">
                <a:latin typeface="Century Gothic" pitchFamily="34" charset="0"/>
              </a:rPr>
              <a:t>Established in Cambridge, Massachusetts in 1990 as an offshoot of   MIT; moved to Seattle in 1995.</a:t>
            </a:r>
          </a:p>
          <a:p>
            <a:r>
              <a:rPr lang="en-US" dirty="0" smtClean="0">
                <a:latin typeface="Century Gothic" pitchFamily="34" charset="0"/>
              </a:rPr>
              <a:t>Specializes in machine vision and robotics with an emphasis on automation combining machine vision with mechanics and electronics.</a:t>
            </a:r>
          </a:p>
          <a:p>
            <a:r>
              <a:rPr lang="en-US" dirty="0" smtClean="0">
                <a:latin typeface="Century Gothic" pitchFamily="34" charset="0"/>
              </a:rPr>
              <a:t>Services a wide variety of industries, focusing on applications where the introduction of machine vision to robots and automation can provide powerful new functionalities not previously available. Many of Newton’s projects are the first of a kind in the world.</a:t>
            </a:r>
          </a:p>
          <a:p>
            <a:r>
              <a:rPr lang="en-US" dirty="0" smtClean="0">
                <a:latin typeface="Century Gothic" pitchFamily="34" charset="0"/>
              </a:rPr>
              <a:t>Designs and manufactures all of its own machine vision and robotics software and virtually all of its own hardware, including controllers, cameras, lighting, electronics, machine control and mechanics.</a:t>
            </a:r>
          </a:p>
          <a:p>
            <a:r>
              <a:rPr lang="en-US" dirty="0" smtClean="0">
                <a:latin typeface="Century Gothic" pitchFamily="34" charset="0"/>
              </a:rPr>
              <a:t>More than 20,000 Newton systems are deployed worldwide.</a:t>
            </a:r>
          </a:p>
          <a:p>
            <a:endParaRPr lang="en-US" dirty="0"/>
          </a:p>
        </p:txBody>
      </p:sp>
      <p:sp>
        <p:nvSpPr>
          <p:cNvPr id="9" name="Footer Placeholder 8"/>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B0F0"/>
                </a:solidFill>
                <a:latin typeface="Century Gothic" pitchFamily="34" charset="0"/>
              </a:rPr>
              <a:t>Contact Information</a:t>
            </a:r>
            <a:endParaRPr lang="en-US" sz="4000" dirty="0">
              <a:solidFill>
                <a:srgbClr val="00B0F0"/>
              </a:solidFill>
              <a:latin typeface="Century Gothic" pitchFamily="34" charset="0"/>
            </a:endParaRPr>
          </a:p>
        </p:txBody>
      </p:sp>
      <p:sp>
        <p:nvSpPr>
          <p:cNvPr id="3" name="Content Placeholder 2"/>
          <p:cNvSpPr>
            <a:spLocks noGrp="1"/>
          </p:cNvSpPr>
          <p:nvPr>
            <p:ph idx="1"/>
          </p:nvPr>
        </p:nvSpPr>
        <p:spPr>
          <a:xfrm>
            <a:off x="457200" y="1600200"/>
            <a:ext cx="8229600" cy="2228850"/>
          </a:xfrm>
        </p:spPr>
        <p:txBody>
          <a:bodyPr>
            <a:noAutofit/>
          </a:bodyPr>
          <a:lstStyle/>
          <a:p>
            <a:pPr algn="ctr">
              <a:buNone/>
            </a:pPr>
            <a:r>
              <a:rPr lang="en-US" sz="1800" b="1" dirty="0" smtClean="0">
                <a:solidFill>
                  <a:srgbClr val="FF0000"/>
                </a:solidFill>
                <a:latin typeface="Century Gothic" pitchFamily="34" charset="0"/>
              </a:rPr>
              <a:t>Newton Labs</a:t>
            </a:r>
          </a:p>
          <a:p>
            <a:pPr algn="ctr">
              <a:buNone/>
            </a:pPr>
            <a:r>
              <a:rPr lang="en-US" sz="1800" dirty="0" smtClean="0">
                <a:latin typeface="Century Gothic" pitchFamily="34" charset="0"/>
              </a:rPr>
              <a:t>441 SW 41st Street</a:t>
            </a:r>
          </a:p>
          <a:p>
            <a:pPr algn="ctr">
              <a:buNone/>
            </a:pPr>
            <a:r>
              <a:rPr lang="en-US" sz="1800" dirty="0" smtClean="0">
                <a:latin typeface="Century Gothic" pitchFamily="34" charset="0"/>
              </a:rPr>
              <a:t>Renton, WA 98057 USA</a:t>
            </a:r>
          </a:p>
          <a:p>
            <a:pPr algn="ctr">
              <a:buNone/>
            </a:pPr>
            <a:endParaRPr lang="en-US" sz="1800" dirty="0" smtClean="0">
              <a:latin typeface="Century Gothic" pitchFamily="34" charset="0"/>
            </a:endParaRPr>
          </a:p>
          <a:p>
            <a:pPr algn="ctr">
              <a:buNone/>
            </a:pPr>
            <a:r>
              <a:rPr lang="en-US" sz="1800" dirty="0" smtClean="0">
                <a:latin typeface="Century Gothic" pitchFamily="34" charset="0"/>
              </a:rPr>
              <a:t>Tel: 425-251-9600</a:t>
            </a:r>
          </a:p>
          <a:p>
            <a:pPr algn="ctr">
              <a:buNone/>
            </a:pPr>
            <a:r>
              <a:rPr lang="en-US" sz="1800" dirty="0" smtClean="0">
                <a:latin typeface="Century Gothic" pitchFamily="34" charset="0"/>
              </a:rPr>
              <a:t>Fax: 425-251-8900</a:t>
            </a:r>
          </a:p>
          <a:p>
            <a:pPr algn="ctr">
              <a:buNone/>
            </a:pPr>
            <a:endParaRPr lang="en-US" sz="1800" dirty="0" smtClean="0">
              <a:solidFill>
                <a:schemeClr val="tx2">
                  <a:lumMod val="75000"/>
                </a:schemeClr>
              </a:solidFill>
              <a:latin typeface="Century Gothic" pitchFamily="34" charset="0"/>
            </a:endParaRPr>
          </a:p>
          <a:p>
            <a:pPr algn="ctr">
              <a:buNone/>
            </a:pPr>
            <a:r>
              <a:rPr lang="en-US" sz="1800" dirty="0" smtClean="0">
                <a:latin typeface="Century Gothic" pitchFamily="34" charset="0"/>
              </a:rPr>
              <a:t>www.newtonlabs.com</a:t>
            </a:r>
            <a:endParaRPr lang="en-US" sz="1800" dirty="0">
              <a:solidFill>
                <a:schemeClr val="tx2">
                  <a:lumMod val="75000"/>
                </a:schemeClr>
              </a:solidFill>
              <a:latin typeface="Century Gothic" pitchFamily="34" charset="0"/>
            </a:endParaRPr>
          </a:p>
        </p:txBody>
      </p:sp>
      <p:sp>
        <p:nvSpPr>
          <p:cNvPr id="5" name="Slide Number Placeholder 4"/>
          <p:cNvSpPr>
            <a:spLocks noGrp="1"/>
          </p:cNvSpPr>
          <p:nvPr>
            <p:ph type="sldNum" sz="quarter" idx="12"/>
          </p:nvPr>
        </p:nvSpPr>
        <p:spPr/>
        <p:txBody>
          <a:bodyPr/>
          <a:lstStyle/>
          <a:p>
            <a:fld id="{B6DB04C2-7230-41AE-8E02-B7DB5F96CB8D}" type="slidenum">
              <a:rPr lang="en-US" smtClean="0"/>
              <a:pPr/>
              <a:t>15</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eahorsediving.com/capabilities/bulk_ship_far.jpg"/>
          <p:cNvPicPr>
            <a:picLocks noChangeAspect="1" noChangeArrowheads="1"/>
          </p:cNvPicPr>
          <p:nvPr/>
        </p:nvPicPr>
        <p:blipFill>
          <a:blip r:embed="rId2" cstate="print"/>
          <a:srcRect/>
          <a:stretch>
            <a:fillRect/>
          </a:stretch>
        </p:blipFill>
        <p:spPr bwMode="auto">
          <a:xfrm>
            <a:off x="0" y="0"/>
            <a:ext cx="9652000" cy="5429250"/>
          </a:xfrm>
          <a:prstGeom prst="rect">
            <a:avLst/>
          </a:prstGeom>
          <a:noFill/>
        </p:spPr>
      </p:pic>
      <p:sp>
        <p:nvSpPr>
          <p:cNvPr id="5" name="TextBox 4"/>
          <p:cNvSpPr txBox="1"/>
          <p:nvPr/>
        </p:nvSpPr>
        <p:spPr>
          <a:xfrm>
            <a:off x="1371600" y="1028700"/>
            <a:ext cx="5943600" cy="2554545"/>
          </a:xfrm>
          <a:prstGeom prst="rect">
            <a:avLst/>
          </a:prstGeom>
          <a:noFill/>
        </p:spPr>
        <p:txBody>
          <a:bodyPr wrap="square" rtlCol="0">
            <a:spAutoFit/>
          </a:bodyPr>
          <a:lstStyle/>
          <a:p>
            <a:r>
              <a:rPr lang="en-US" sz="3200" dirty="0" smtClean="0">
                <a:solidFill>
                  <a:schemeClr val="bg1"/>
                </a:solidFill>
                <a:latin typeface="Century Gothic" pitchFamily="34" charset="0"/>
              </a:rPr>
              <a:t>Ship inspection in water can </a:t>
            </a:r>
            <a:r>
              <a:rPr lang="en-US" sz="3200" smtClean="0">
                <a:solidFill>
                  <a:schemeClr val="bg1"/>
                </a:solidFill>
                <a:latin typeface="Century Gothic" pitchFamily="34" charset="0"/>
              </a:rPr>
              <a:t>be arduous  </a:t>
            </a:r>
            <a:r>
              <a:rPr lang="en-US" sz="3200" dirty="0" smtClean="0">
                <a:solidFill>
                  <a:schemeClr val="bg1"/>
                </a:solidFill>
                <a:latin typeface="Century Gothic" pitchFamily="34" charset="0"/>
              </a:rPr>
              <a:t>and produces little data other than subjective interpretation from a diver</a:t>
            </a:r>
            <a:endParaRPr lang="en-US" sz="3200" dirty="0">
              <a:solidFill>
                <a:schemeClr val="bg1"/>
              </a:solidFill>
              <a:latin typeface="Century Gothic" pitchFamily="34" charset="0"/>
            </a:endParaRPr>
          </a:p>
        </p:txBody>
      </p:sp>
      <p:sp>
        <p:nvSpPr>
          <p:cNvPr id="6" name="Footer Placeholder 5"/>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defense.gov/dodcmsshare/newsphoto/2004-06/040610-N-7526R-001.jpg"/>
          <p:cNvPicPr>
            <a:picLocks noChangeAspect="1" noChangeArrowheads="1"/>
          </p:cNvPicPr>
          <p:nvPr/>
        </p:nvPicPr>
        <p:blipFill>
          <a:blip r:embed="rId2" cstate="print">
            <a:lum bright="8000" contrast="-35000"/>
          </a:blip>
          <a:srcRect/>
          <a:stretch>
            <a:fillRect/>
          </a:stretch>
        </p:blipFill>
        <p:spPr bwMode="auto">
          <a:xfrm>
            <a:off x="-2743200" y="-457200"/>
            <a:ext cx="11887200" cy="6368143"/>
          </a:xfrm>
          <a:prstGeom prst="rect">
            <a:avLst/>
          </a:prstGeom>
          <a:noFill/>
        </p:spPr>
      </p:pic>
      <p:sp>
        <p:nvSpPr>
          <p:cNvPr id="5" name="TextBox 4"/>
          <p:cNvSpPr txBox="1"/>
          <p:nvPr/>
        </p:nvSpPr>
        <p:spPr>
          <a:xfrm>
            <a:off x="3657600" y="1028700"/>
            <a:ext cx="5029200" cy="2062103"/>
          </a:xfrm>
          <a:prstGeom prst="rect">
            <a:avLst/>
          </a:prstGeom>
          <a:noFill/>
        </p:spPr>
        <p:txBody>
          <a:bodyPr wrap="square" rtlCol="0">
            <a:spAutoFit/>
          </a:bodyPr>
          <a:lstStyle/>
          <a:p>
            <a:r>
              <a:rPr lang="en-US" sz="3200" dirty="0" smtClean="0">
                <a:solidFill>
                  <a:schemeClr val="bg1"/>
                </a:solidFill>
                <a:latin typeface="Century Gothic" pitchFamily="34" charset="0"/>
              </a:rPr>
              <a:t>Inspecting in dry dock is timely and expensive while the ship is out of service</a:t>
            </a:r>
            <a:endParaRPr lang="en-US" sz="3200" dirty="0">
              <a:solidFill>
                <a:schemeClr val="bg1"/>
              </a:solidFill>
              <a:latin typeface="Century Gothic" pitchFamily="34" charset="0"/>
            </a:endParaRPr>
          </a:p>
        </p:txBody>
      </p:sp>
      <p:sp>
        <p:nvSpPr>
          <p:cNvPr id="7" name="Footer Placeholder 6"/>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urveyor_intank_CMYK2.5in.jpg"/>
          <p:cNvPicPr>
            <a:picLocks noChangeAspect="1"/>
          </p:cNvPicPr>
          <p:nvPr/>
        </p:nvPicPr>
        <p:blipFill>
          <a:blip r:embed="rId2" cstate="print">
            <a:lum bright="-15000" contrast="-31000"/>
          </a:blip>
          <a:stretch>
            <a:fillRect/>
          </a:stretch>
        </p:blipFill>
        <p:spPr>
          <a:xfrm>
            <a:off x="0" y="-75843"/>
            <a:ext cx="9144000" cy="5295185"/>
          </a:xfrm>
          <a:prstGeom prst="rect">
            <a:avLst/>
          </a:prstGeom>
        </p:spPr>
      </p:pic>
      <p:sp>
        <p:nvSpPr>
          <p:cNvPr id="5" name="TextBox 4"/>
          <p:cNvSpPr txBox="1"/>
          <p:nvPr/>
        </p:nvSpPr>
        <p:spPr>
          <a:xfrm>
            <a:off x="304800" y="1428750"/>
            <a:ext cx="8382000" cy="2554545"/>
          </a:xfrm>
          <a:prstGeom prst="rect">
            <a:avLst/>
          </a:prstGeom>
          <a:noFill/>
        </p:spPr>
        <p:txBody>
          <a:bodyPr wrap="square" rtlCol="0">
            <a:spAutoFit/>
          </a:bodyPr>
          <a:lstStyle/>
          <a:p>
            <a:r>
              <a:rPr lang="en-US" sz="3200" dirty="0" smtClean="0">
                <a:latin typeface="Century Gothic" pitchFamily="34" charset="0"/>
              </a:rPr>
              <a:t>The Newton Labs’ Surveyor Underwater Inspection Robot will inspect in-service vessels, delivering complete coverage while eliminating the need for dry docking  </a:t>
            </a:r>
            <a:endParaRPr lang="en-US" sz="3200" dirty="0">
              <a:latin typeface="Century Gothic" pitchFamily="34" charset="0"/>
            </a:endParaRPr>
          </a:p>
        </p:txBody>
      </p:sp>
      <p:sp>
        <p:nvSpPr>
          <p:cNvPr id="8" name="Footer Placeholder 7"/>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9"/>
          <p:cNvSpPr txBox="1">
            <a:spLocks noChangeArrowheads="1"/>
          </p:cNvSpPr>
          <p:nvPr/>
        </p:nvSpPr>
        <p:spPr bwMode="auto">
          <a:xfrm>
            <a:off x="458788" y="1260872"/>
            <a:ext cx="4035425" cy="369332"/>
          </a:xfrm>
          <a:prstGeom prst="rect">
            <a:avLst/>
          </a:prstGeom>
          <a:noFill/>
          <a:ln w="9525">
            <a:noFill/>
            <a:miter lim="800000"/>
            <a:headEnd/>
            <a:tailEnd/>
          </a:ln>
        </p:spPr>
        <p:txBody>
          <a:bodyPr>
            <a:spAutoFit/>
          </a:bodyPr>
          <a:lstStyle/>
          <a:p>
            <a:pPr algn="ctr"/>
            <a:endParaRPr lang="en-US"/>
          </a:p>
        </p:txBody>
      </p:sp>
      <p:sp>
        <p:nvSpPr>
          <p:cNvPr id="33797" name="Text Box 11"/>
          <p:cNvSpPr txBox="1">
            <a:spLocks noChangeArrowheads="1"/>
          </p:cNvSpPr>
          <p:nvPr/>
        </p:nvSpPr>
        <p:spPr bwMode="auto">
          <a:xfrm>
            <a:off x="452439" y="1239441"/>
            <a:ext cx="4035425" cy="369332"/>
          </a:xfrm>
          <a:prstGeom prst="rect">
            <a:avLst/>
          </a:prstGeom>
          <a:noFill/>
          <a:ln w="9525">
            <a:noFill/>
            <a:miter lim="800000"/>
            <a:headEnd/>
            <a:tailEnd/>
          </a:ln>
        </p:spPr>
        <p:txBody>
          <a:bodyPr>
            <a:spAutoFit/>
          </a:bodyPr>
          <a:lstStyle/>
          <a:p>
            <a:pPr algn="ctr"/>
            <a:endParaRPr lang="en-US"/>
          </a:p>
        </p:txBody>
      </p:sp>
      <p:sp>
        <p:nvSpPr>
          <p:cNvPr id="33798" name="Text Box 12"/>
          <p:cNvSpPr txBox="1">
            <a:spLocks noChangeArrowheads="1"/>
          </p:cNvSpPr>
          <p:nvPr/>
        </p:nvSpPr>
        <p:spPr bwMode="auto">
          <a:xfrm>
            <a:off x="444501" y="1241822"/>
            <a:ext cx="4035425" cy="646331"/>
          </a:xfrm>
          <a:prstGeom prst="rect">
            <a:avLst/>
          </a:prstGeom>
          <a:noFill/>
          <a:ln w="9525">
            <a:noFill/>
            <a:miter lim="800000"/>
            <a:headEnd/>
            <a:tailEnd/>
          </a:ln>
        </p:spPr>
        <p:txBody>
          <a:bodyPr>
            <a:spAutoFit/>
          </a:bodyPr>
          <a:lstStyle/>
          <a:p>
            <a:pPr algn="ctr"/>
            <a:endParaRPr lang="en-US"/>
          </a:p>
          <a:p>
            <a:pPr algn="ctr"/>
            <a:endParaRPr lang="en-US"/>
          </a:p>
        </p:txBody>
      </p:sp>
      <p:sp>
        <p:nvSpPr>
          <p:cNvPr id="10" name="TextBox 9"/>
          <p:cNvSpPr txBox="1"/>
          <p:nvPr/>
        </p:nvSpPr>
        <p:spPr>
          <a:xfrm>
            <a:off x="6499225" y="3689747"/>
            <a:ext cx="1752600" cy="246221"/>
          </a:xfrm>
          <a:prstGeom prst="rect">
            <a:avLst/>
          </a:prstGeom>
          <a:noFill/>
        </p:spPr>
        <p:txBody>
          <a:bodyPr>
            <a:spAutoFit/>
          </a:bodyPr>
          <a:lstStyle/>
          <a:p>
            <a:pPr>
              <a:defRPr/>
            </a:pPr>
            <a:r>
              <a:rPr lang="en-US" sz="1000" dirty="0">
                <a:solidFill>
                  <a:schemeClr val="bg1">
                    <a:lumMod val="50000"/>
                  </a:schemeClr>
                </a:solidFill>
              </a:rPr>
              <a:t>Click image to begin video</a:t>
            </a:r>
          </a:p>
        </p:txBody>
      </p:sp>
      <p:pic>
        <p:nvPicPr>
          <p:cNvPr id="12" name="surveyormute.wmv">
            <a:hlinkClick r:id="" action="ppaction://media"/>
          </p:cNvPr>
          <p:cNvPicPr>
            <a:picLocks noRot="1" noChangeAspect="1"/>
          </p:cNvPicPr>
          <p:nvPr>
            <a:videoFile r:link="rId1"/>
          </p:nvPr>
        </p:nvPicPr>
        <p:blipFill>
          <a:blip r:embed="rId3" cstate="print"/>
          <a:stretch>
            <a:fillRect/>
          </a:stretch>
        </p:blipFill>
        <p:spPr>
          <a:xfrm>
            <a:off x="0" y="0"/>
            <a:ext cx="9144000" cy="5143500"/>
          </a:xfrm>
          <a:prstGeom prst="rect">
            <a:avLst/>
          </a:prstGeom>
        </p:spPr>
      </p:pic>
      <p:sp>
        <p:nvSpPr>
          <p:cNvPr id="13" name="Footer Placeholder 1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Grp="1" noChangeArrowheads="1"/>
          </p:cNvSpPr>
          <p:nvPr>
            <p:ph type="title"/>
          </p:nvPr>
        </p:nvSpPr>
        <p:spPr/>
        <p:txBody>
          <a:bodyPr>
            <a:normAutofit fontScale="90000"/>
          </a:bodyPr>
          <a:lstStyle/>
          <a:p>
            <a:pPr eaLnBrk="1" hangingPunct="1">
              <a:defRPr/>
            </a:pPr>
            <a:r>
              <a:rPr lang="en-US" dirty="0" smtClean="0">
                <a:solidFill>
                  <a:srgbClr val="00B0F0"/>
                </a:solidFill>
                <a:latin typeface="Century Gothic" pitchFamily="34" charset="0"/>
              </a:rPr>
              <a:t>Surveyor Data Gathering Robot</a:t>
            </a:r>
          </a:p>
        </p:txBody>
      </p:sp>
      <p:pic>
        <p:nvPicPr>
          <p:cNvPr id="32771" name="Picture 8" descr="img_1381"/>
          <p:cNvPicPr>
            <a:picLocks noGrp="1" noChangeAspect="1" noChangeArrowheads="1"/>
          </p:cNvPicPr>
          <p:nvPr>
            <p:ph idx="4294967295"/>
          </p:nvPr>
        </p:nvPicPr>
        <p:blipFill>
          <a:blip r:embed="rId2" cstate="print"/>
          <a:srcRect/>
          <a:stretch>
            <a:fillRect/>
          </a:stretch>
        </p:blipFill>
        <p:spPr>
          <a:xfrm>
            <a:off x="990601" y="2971801"/>
            <a:ext cx="2913063" cy="1640681"/>
          </a:xfrm>
        </p:spPr>
      </p:pic>
      <p:sp>
        <p:nvSpPr>
          <p:cNvPr id="34822" name="Text Box 15"/>
          <p:cNvSpPr txBox="1">
            <a:spLocks noChangeArrowheads="1"/>
          </p:cNvSpPr>
          <p:nvPr/>
        </p:nvSpPr>
        <p:spPr bwMode="auto">
          <a:xfrm>
            <a:off x="5257801" y="2974181"/>
            <a:ext cx="2327275" cy="646331"/>
          </a:xfrm>
          <a:prstGeom prst="rect">
            <a:avLst/>
          </a:prstGeom>
          <a:noFill/>
          <a:ln w="9525">
            <a:noFill/>
            <a:miter lim="800000"/>
            <a:headEnd/>
            <a:tailEnd/>
          </a:ln>
        </p:spPr>
        <p:txBody>
          <a:bodyPr>
            <a:spAutoFit/>
          </a:bodyPr>
          <a:lstStyle/>
          <a:p>
            <a:pPr algn="ctr">
              <a:spcBef>
                <a:spcPct val="50000"/>
              </a:spcBef>
              <a:defRPr/>
            </a:pPr>
            <a:r>
              <a:rPr lang="en-US" dirty="0">
                <a:solidFill>
                  <a:schemeClr val="bg2">
                    <a:lumMod val="25000"/>
                  </a:schemeClr>
                </a:solidFill>
              </a:rPr>
              <a:t>Wet or Dry Surface Measuring Robot</a:t>
            </a:r>
          </a:p>
        </p:txBody>
      </p:sp>
      <p:pic>
        <p:nvPicPr>
          <p:cNvPr id="8" name="Picture 2" descr="C:\Users\eyates\AppData\Local\Microsoft\Windows\Temporary Internet Files\Content.Outlook\OYMWE231\Surveyor Angle Profile (2).JPG"/>
          <p:cNvPicPr>
            <a:picLocks noChangeAspect="1" noChangeArrowheads="1"/>
          </p:cNvPicPr>
          <p:nvPr/>
        </p:nvPicPr>
        <p:blipFill>
          <a:blip r:embed="rId3" cstate="print"/>
          <a:srcRect l="29167" r="36667" b="1088"/>
          <a:stretch>
            <a:fillRect/>
          </a:stretch>
        </p:blipFill>
        <p:spPr bwMode="auto">
          <a:xfrm>
            <a:off x="5105400" y="1143000"/>
            <a:ext cx="3124200" cy="3429000"/>
          </a:xfrm>
          <a:prstGeom prst="rect">
            <a:avLst/>
          </a:prstGeom>
          <a:noFill/>
        </p:spPr>
      </p:pic>
      <p:sp>
        <p:nvSpPr>
          <p:cNvPr id="9" name="TextBox 8"/>
          <p:cNvSpPr txBox="1"/>
          <p:nvPr/>
        </p:nvSpPr>
        <p:spPr>
          <a:xfrm>
            <a:off x="914400" y="971550"/>
            <a:ext cx="3657600" cy="2277547"/>
          </a:xfrm>
          <a:prstGeom prst="rect">
            <a:avLst/>
          </a:prstGeom>
          <a:noFill/>
        </p:spPr>
        <p:txBody>
          <a:bodyPr wrap="square" rtlCol="0">
            <a:spAutoFit/>
          </a:bodyPr>
          <a:lstStyle/>
          <a:p>
            <a:pPr>
              <a:buFont typeface="Arial" pitchFamily="34" charset="0"/>
              <a:buChar char="•"/>
            </a:pPr>
            <a:r>
              <a:rPr lang="en-US" sz="1400" dirty="0" smtClean="0">
                <a:latin typeface="Century Gothic" pitchFamily="34" charset="0"/>
              </a:rPr>
              <a:t>Robotic  delivery platform for inspection sensors. </a:t>
            </a:r>
          </a:p>
          <a:p>
            <a:pPr>
              <a:buFont typeface="Arial" pitchFamily="34" charset="0"/>
              <a:buChar char="•"/>
            </a:pPr>
            <a:r>
              <a:rPr lang="en-US" sz="1400" dirty="0" smtClean="0">
                <a:latin typeface="Century Gothic" pitchFamily="34" charset="0"/>
              </a:rPr>
              <a:t>Built in Newton Labs Underwater Laser Scanner Technology</a:t>
            </a:r>
          </a:p>
          <a:p>
            <a:pPr>
              <a:buFont typeface="Arial" pitchFamily="34" charset="0"/>
              <a:buChar char="•"/>
            </a:pPr>
            <a:r>
              <a:rPr lang="en-US" sz="1400" dirty="0" smtClean="0">
                <a:latin typeface="Century Gothic" pitchFamily="34" charset="0"/>
              </a:rPr>
              <a:t>Optical inspection </a:t>
            </a:r>
          </a:p>
          <a:p>
            <a:pPr>
              <a:buFont typeface="Arial" pitchFamily="34" charset="0"/>
              <a:buChar char="•"/>
            </a:pPr>
            <a:r>
              <a:rPr lang="en-US" sz="1400" dirty="0" smtClean="0">
                <a:latin typeface="Century Gothic" pitchFamily="34" charset="0"/>
              </a:rPr>
              <a:t>Easily add additional sensors</a:t>
            </a:r>
          </a:p>
          <a:p>
            <a:pPr>
              <a:buFont typeface="Arial" pitchFamily="34" charset="0"/>
              <a:buChar char="•"/>
            </a:pPr>
            <a:r>
              <a:rPr lang="en-US" sz="1400" dirty="0" smtClean="0">
                <a:latin typeface="Century Gothic" pitchFamily="34" charset="0"/>
              </a:rPr>
              <a:t>Magnetic allows verticality </a:t>
            </a:r>
          </a:p>
          <a:p>
            <a:pPr>
              <a:buFont typeface="Arial" pitchFamily="34" charset="0"/>
              <a:buChar char="•"/>
            </a:pPr>
            <a:r>
              <a:rPr lang="en-US" sz="1400" dirty="0" smtClean="0">
                <a:latin typeface="Century Gothic" pitchFamily="34" charset="0"/>
              </a:rPr>
              <a:t>Battery Operable</a:t>
            </a:r>
          </a:p>
          <a:p>
            <a:pPr>
              <a:buFont typeface="Arial" pitchFamily="34" charset="0"/>
              <a:buChar char="•"/>
            </a:pPr>
            <a:r>
              <a:rPr lang="en-US" sz="1400" dirty="0" smtClean="0">
                <a:latin typeface="Century Gothic" pitchFamily="34" charset="0"/>
              </a:rPr>
              <a:t>Deployable underwater and in-air</a:t>
            </a:r>
          </a:p>
          <a:p>
            <a:pPr>
              <a:buFont typeface="Arial" pitchFamily="34" charset="0"/>
              <a:buChar char="•"/>
            </a:pPr>
            <a:endParaRPr lang="en-US" sz="1600" dirty="0">
              <a:latin typeface="Century Gothic" pitchFamily="34" charset="0"/>
            </a:endParaRPr>
          </a:p>
        </p:txBody>
      </p:sp>
      <p:sp>
        <p:nvSpPr>
          <p:cNvPr id="10" name="Footer Placeholder 9"/>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Robotic Delivery of Underwater Laser Scanning Technology</a:t>
            </a:r>
            <a:endParaRPr lang="en-US" dirty="0">
              <a:solidFill>
                <a:srgbClr val="00B0F0"/>
              </a:solidFill>
            </a:endParaRPr>
          </a:p>
        </p:txBody>
      </p:sp>
      <p:sp>
        <p:nvSpPr>
          <p:cNvPr id="3" name="Content Placeholder 2"/>
          <p:cNvSpPr>
            <a:spLocks noGrp="1"/>
          </p:cNvSpPr>
          <p:nvPr>
            <p:ph idx="1"/>
          </p:nvPr>
        </p:nvSpPr>
        <p:spPr/>
        <p:txBody>
          <a:bodyPr>
            <a:noAutofit/>
          </a:bodyPr>
          <a:lstStyle/>
          <a:p>
            <a:pPr lvl="0"/>
            <a:r>
              <a:rPr lang="en-US" sz="2000" dirty="0" smtClean="0">
                <a:latin typeface="Century Gothic" pitchFamily="34" charset="0"/>
              </a:rPr>
              <a:t>Underwater laser scanner technology by Newton Labs captures as-built measurements with sub-millimeter precision, as well as being able to quantify rust, wear, fissures, corrosion, cracks, welds, pitting and other deformities. </a:t>
            </a:r>
          </a:p>
          <a:p>
            <a:r>
              <a:rPr lang="en-US" sz="2000" dirty="0" smtClean="0">
                <a:latin typeface="Century Gothic" pitchFamily="34" charset="0"/>
              </a:rPr>
              <a:t>Newton laser scanning is based on projecting a controlled beam of light onto a surface and determine geometrically how the light is reflected light back, both in air or underwater. </a:t>
            </a:r>
          </a:p>
          <a:p>
            <a:pPr lvl="0"/>
            <a:r>
              <a:rPr lang="en-US" sz="2000" dirty="0" smtClean="0">
                <a:latin typeface="Century Gothic" pitchFamily="34" charset="0"/>
              </a:rPr>
              <a:t>Laser scanning produces a point cloud so dense that when utilized with industry standard 3D software, a fully measurable CAD model of a scanned area can be generated</a:t>
            </a:r>
            <a:endParaRPr lang="en-US" sz="2000" dirty="0">
              <a:latin typeface="Century Gothic" pitchFamily="34" charset="0"/>
            </a:endParaRPr>
          </a:p>
        </p:txBody>
      </p:sp>
      <p:sp>
        <p:nvSpPr>
          <p:cNvPr id="4" name="Footer Placeholder 3"/>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an-pass.png"/>
          <p:cNvPicPr>
            <a:picLocks noChangeAspect="1"/>
          </p:cNvPicPr>
          <p:nvPr/>
        </p:nvPicPr>
        <p:blipFill>
          <a:blip r:embed="rId2" cstate="print"/>
          <a:srcRect l="25000" t="12084" r="30000" b="18678"/>
          <a:stretch>
            <a:fillRect/>
          </a:stretch>
        </p:blipFill>
        <p:spPr>
          <a:xfrm>
            <a:off x="0" y="-247650"/>
            <a:ext cx="9144000" cy="7112000"/>
          </a:xfrm>
          <a:prstGeom prst="rect">
            <a:avLst/>
          </a:prstGeom>
        </p:spPr>
      </p:pic>
      <p:sp>
        <p:nvSpPr>
          <p:cNvPr id="7" name="TextBox 6"/>
          <p:cNvSpPr txBox="1"/>
          <p:nvPr/>
        </p:nvSpPr>
        <p:spPr>
          <a:xfrm>
            <a:off x="5181600" y="666750"/>
            <a:ext cx="3657600" cy="4093428"/>
          </a:xfrm>
          <a:prstGeom prst="rect">
            <a:avLst/>
          </a:prstGeom>
          <a:noFill/>
        </p:spPr>
        <p:txBody>
          <a:bodyPr wrap="square" rtlCol="0">
            <a:spAutoFit/>
          </a:bodyPr>
          <a:lstStyle/>
          <a:p>
            <a:pPr>
              <a:buFont typeface="Arial" pitchFamily="34" charset="0"/>
              <a:buChar char="•"/>
            </a:pPr>
            <a:r>
              <a:rPr lang="en-US" sz="2000" dirty="0" smtClean="0">
                <a:latin typeface="Century Gothic" pitchFamily="34" charset="0"/>
              </a:rPr>
              <a:t>The Surveyor will take scan passes attached to the side of the ship</a:t>
            </a:r>
          </a:p>
          <a:p>
            <a:pPr>
              <a:buFont typeface="Arial" pitchFamily="34" charset="0"/>
              <a:buChar char="•"/>
            </a:pPr>
            <a:r>
              <a:rPr lang="en-US" sz="2000" dirty="0" smtClean="0">
                <a:latin typeface="Century Gothic" pitchFamily="34" charset="0"/>
              </a:rPr>
              <a:t>Location can be tracked by ship welds and with on board positioning system.</a:t>
            </a:r>
          </a:p>
          <a:p>
            <a:pPr>
              <a:buFont typeface="Arial" pitchFamily="34" charset="0"/>
              <a:buChar char="•"/>
            </a:pPr>
            <a:r>
              <a:rPr lang="en-US" sz="2000" dirty="0" smtClean="0">
                <a:latin typeface="Century Gothic" pitchFamily="34" charset="0"/>
              </a:rPr>
              <a:t>Additional measuring sensors such as ultra sonic can be added for further evaluation.</a:t>
            </a:r>
          </a:p>
          <a:p>
            <a:pPr>
              <a:buFont typeface="Arial" pitchFamily="34" charset="0"/>
              <a:buChar char="•"/>
            </a:pPr>
            <a:r>
              <a:rPr lang="en-US" sz="2000" dirty="0" smtClean="0">
                <a:latin typeface="Century Gothic" pitchFamily="34" charset="0"/>
              </a:rPr>
              <a:t>Surface map will allow damaged areas to be easily relocated for repair. </a:t>
            </a:r>
            <a:endParaRPr lang="en-US" sz="2000" dirty="0">
              <a:latin typeface="Century Gothic" pitchFamily="34" charset="0"/>
            </a:endParaRPr>
          </a:p>
        </p:txBody>
      </p:sp>
      <p:sp>
        <p:nvSpPr>
          <p:cNvPr id="8" name="Footer Placeholder 7"/>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latin typeface="Century Gothic" pitchFamily="34" charset="0"/>
              </a:rPr>
              <a:t>Detect and Measure Surface Distortions and Dimensions</a:t>
            </a:r>
            <a:endParaRPr lang="en-US" dirty="0">
              <a:solidFill>
                <a:srgbClr val="00B0F0"/>
              </a:solidFill>
              <a:latin typeface="Century Gothic" pitchFamily="34" charset="0"/>
            </a:endParaRPr>
          </a:p>
        </p:txBody>
      </p:sp>
      <p:pic>
        <p:nvPicPr>
          <p:cNvPr id="2050" name="Picture 2" descr="\\STORAGE2\SoftwareEngineering\scanner\scan_data\angle plate scans\session_2013_11_04_12_49_29\__2013_11_04_13_07_17\a_laser_acc.png"/>
          <p:cNvPicPr>
            <a:picLocks noGrp="1" noChangeAspect="1" noChangeArrowheads="1"/>
          </p:cNvPicPr>
          <p:nvPr>
            <p:ph idx="1"/>
          </p:nvPr>
        </p:nvPicPr>
        <p:blipFill>
          <a:blip r:embed="rId2" cstate="print"/>
          <a:srcRect l="9342" t="32618" r="33120" b="9637"/>
          <a:stretch>
            <a:fillRect/>
          </a:stretch>
        </p:blipFill>
        <p:spPr bwMode="auto">
          <a:xfrm>
            <a:off x="3044272" y="1257301"/>
            <a:ext cx="2365928" cy="2389218"/>
          </a:xfrm>
          <a:prstGeom prst="rect">
            <a:avLst/>
          </a:prstGeom>
          <a:noFill/>
        </p:spPr>
      </p:pic>
      <p:pic>
        <p:nvPicPr>
          <p:cNvPr id="2051" name="Picture 3" descr="\\STORAGE2\SoftwareEngineering\scanner\scan_data\angle plate scans\session_2013_11_04_12_49_29\__2013_11_04_13_07_17\p_a_before_00000_000_050000_1383599241.png"/>
          <p:cNvPicPr>
            <a:picLocks noChangeAspect="1" noChangeArrowheads="1"/>
          </p:cNvPicPr>
          <p:nvPr/>
        </p:nvPicPr>
        <p:blipFill>
          <a:blip r:embed="rId3" cstate="print"/>
          <a:srcRect l="11056" t="32500" r="36584" b="9583"/>
          <a:stretch>
            <a:fillRect/>
          </a:stretch>
        </p:blipFill>
        <p:spPr bwMode="auto">
          <a:xfrm>
            <a:off x="390526" y="1257300"/>
            <a:ext cx="2156625" cy="2400300"/>
          </a:xfrm>
          <a:prstGeom prst="rect">
            <a:avLst/>
          </a:prstGeom>
          <a:noFill/>
        </p:spPr>
      </p:pic>
      <p:pic>
        <p:nvPicPr>
          <p:cNvPr id="2052" name="Picture 4"/>
          <p:cNvPicPr>
            <a:picLocks noChangeAspect="1" noChangeArrowheads="1"/>
          </p:cNvPicPr>
          <p:nvPr/>
        </p:nvPicPr>
        <p:blipFill>
          <a:blip r:embed="rId4" cstate="print"/>
          <a:srcRect l="9194" t="16824" r="28837"/>
          <a:stretch>
            <a:fillRect/>
          </a:stretch>
        </p:blipFill>
        <p:spPr bwMode="auto">
          <a:xfrm>
            <a:off x="5791200" y="1190987"/>
            <a:ext cx="2813024" cy="2400601"/>
          </a:xfrm>
          <a:prstGeom prst="rect">
            <a:avLst/>
          </a:prstGeom>
          <a:noFill/>
          <a:ln w="9525">
            <a:noFill/>
            <a:miter lim="800000"/>
            <a:headEnd/>
            <a:tailEnd/>
          </a:ln>
        </p:spPr>
      </p:pic>
      <p:sp>
        <p:nvSpPr>
          <p:cNvPr id="10" name="TextBox 9"/>
          <p:cNvSpPr txBox="1"/>
          <p:nvPr/>
        </p:nvSpPr>
        <p:spPr>
          <a:xfrm>
            <a:off x="342900" y="3643313"/>
            <a:ext cx="2162175" cy="1200329"/>
          </a:xfrm>
          <a:prstGeom prst="rect">
            <a:avLst/>
          </a:prstGeom>
          <a:noFill/>
        </p:spPr>
        <p:txBody>
          <a:bodyPr wrap="square" rtlCol="0">
            <a:spAutoFit/>
          </a:bodyPr>
          <a:lstStyle/>
          <a:p>
            <a:r>
              <a:rPr lang="en-US" sz="1200" dirty="0" smtClean="0">
                <a:latin typeface="Century Gothic" pitchFamily="34" charset="0"/>
                <a:cs typeface="Arial" pitchFamily="34" charset="0"/>
              </a:rPr>
              <a:t>Scanner photograph of object before scan. Bottom left corner shows surface abrasion, bottom right shows divots and the top right simulates a crack</a:t>
            </a:r>
            <a:endParaRPr lang="en-US" sz="1200" dirty="0">
              <a:latin typeface="Century Gothic" pitchFamily="34" charset="0"/>
              <a:cs typeface="Arial" pitchFamily="34" charset="0"/>
            </a:endParaRPr>
          </a:p>
        </p:txBody>
      </p:sp>
      <p:sp>
        <p:nvSpPr>
          <p:cNvPr id="11" name="TextBox 10"/>
          <p:cNvSpPr txBox="1"/>
          <p:nvPr/>
        </p:nvSpPr>
        <p:spPr>
          <a:xfrm>
            <a:off x="3028950" y="3729038"/>
            <a:ext cx="2095500" cy="461665"/>
          </a:xfrm>
          <a:prstGeom prst="rect">
            <a:avLst/>
          </a:prstGeom>
          <a:noFill/>
        </p:spPr>
        <p:txBody>
          <a:bodyPr wrap="square" rtlCol="0">
            <a:spAutoFit/>
          </a:bodyPr>
          <a:lstStyle/>
          <a:p>
            <a:r>
              <a:rPr lang="en-US" sz="1200" dirty="0" smtClean="0">
                <a:latin typeface="Century Gothic" pitchFamily="34" charset="0"/>
                <a:cs typeface="Arial" pitchFamily="34" charset="0"/>
              </a:rPr>
              <a:t>Scan Data of same object</a:t>
            </a:r>
            <a:endParaRPr lang="en-US" sz="1200" dirty="0">
              <a:latin typeface="Century Gothic" pitchFamily="34" charset="0"/>
              <a:cs typeface="Arial" pitchFamily="34" charset="0"/>
            </a:endParaRPr>
          </a:p>
        </p:txBody>
      </p:sp>
      <p:sp>
        <p:nvSpPr>
          <p:cNvPr id="12" name="TextBox 11"/>
          <p:cNvSpPr txBox="1"/>
          <p:nvPr/>
        </p:nvSpPr>
        <p:spPr>
          <a:xfrm>
            <a:off x="5867400" y="3750469"/>
            <a:ext cx="2095500" cy="646331"/>
          </a:xfrm>
          <a:prstGeom prst="rect">
            <a:avLst/>
          </a:prstGeom>
          <a:noFill/>
        </p:spPr>
        <p:txBody>
          <a:bodyPr wrap="square" rtlCol="0">
            <a:spAutoFit/>
          </a:bodyPr>
          <a:lstStyle/>
          <a:p>
            <a:r>
              <a:rPr lang="en-US" sz="1200" dirty="0" smtClean="0">
                <a:latin typeface="Century Gothic" pitchFamily="34" charset="0"/>
                <a:cs typeface="Arial" pitchFamily="34" charset="0"/>
              </a:rPr>
              <a:t>CAD model generated in </a:t>
            </a:r>
            <a:r>
              <a:rPr lang="en-US" sz="1200" dirty="0" err="1" smtClean="0">
                <a:latin typeface="Century Gothic" pitchFamily="34" charset="0"/>
                <a:cs typeface="Arial" pitchFamily="34" charset="0"/>
              </a:rPr>
              <a:t>GeoMagic</a:t>
            </a:r>
            <a:r>
              <a:rPr lang="en-US" sz="1200" dirty="0" smtClean="0">
                <a:latin typeface="Century Gothic" pitchFamily="34" charset="0"/>
                <a:cs typeface="Arial" pitchFamily="34" charset="0"/>
              </a:rPr>
              <a:t> using scanned data </a:t>
            </a:r>
            <a:endParaRPr lang="en-US" sz="1200" dirty="0">
              <a:latin typeface="Century Gothic" pitchFamily="34" charset="0"/>
              <a:cs typeface="Arial" pitchFamily="34" charset="0"/>
            </a:endParaRPr>
          </a:p>
        </p:txBody>
      </p:sp>
      <p:sp>
        <p:nvSpPr>
          <p:cNvPr id="13" name="Footer Placeholder 12"/>
          <p:cNvSpPr>
            <a:spLocks noGrp="1"/>
          </p:cNvSpPr>
          <p:nvPr>
            <p:ph type="ftr" sz="quarter" idx="1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193</TotalTime>
  <Words>616</Words>
  <Application>Microsoft Office PowerPoint</Application>
  <PresentationFormat>On-screen Show (16:9)</PresentationFormat>
  <Paragraphs>66</Paragraphs>
  <Slides>15</Slides>
  <Notes>2</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Delivering Advanced  Inspection Solutions</vt:lpstr>
      <vt:lpstr>Slide 2</vt:lpstr>
      <vt:lpstr>Slide 3</vt:lpstr>
      <vt:lpstr>Slide 4</vt:lpstr>
      <vt:lpstr>Slide 5</vt:lpstr>
      <vt:lpstr>Surveyor Data Gathering Robot</vt:lpstr>
      <vt:lpstr>Robotic Delivery of Underwater Laser Scanning Technology</vt:lpstr>
      <vt:lpstr>Slide 8</vt:lpstr>
      <vt:lpstr>Detect and Measure Surface Distortions and Dimensions</vt:lpstr>
      <vt:lpstr>Data Output</vt:lpstr>
      <vt:lpstr>Similar Deployments:  Inspector Robot</vt:lpstr>
      <vt:lpstr>Inspector Robot</vt:lpstr>
      <vt:lpstr> </vt:lpstr>
      <vt:lpstr>History of Newton Labs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 Yates</dc:creator>
  <cp:lastModifiedBy>Eric Yates</cp:lastModifiedBy>
  <cp:revision>19</cp:revision>
  <dcterms:created xsi:type="dcterms:W3CDTF">2014-06-25T18:25:38Z</dcterms:created>
  <dcterms:modified xsi:type="dcterms:W3CDTF">2014-06-25T21:39:26Z</dcterms:modified>
</cp:coreProperties>
</file>